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1" r:id="rId4"/>
    <p:sldId id="316" r:id="rId5"/>
    <p:sldId id="310" r:id="rId6"/>
    <p:sldId id="267" r:id="rId7"/>
    <p:sldId id="268" r:id="rId8"/>
    <p:sldId id="298" r:id="rId9"/>
    <p:sldId id="277" r:id="rId10"/>
    <p:sldId id="278" r:id="rId11"/>
    <p:sldId id="317" r:id="rId12"/>
    <p:sldId id="280" r:id="rId13"/>
    <p:sldId id="272" r:id="rId14"/>
    <p:sldId id="271" r:id="rId15"/>
    <p:sldId id="259" r:id="rId16"/>
    <p:sldId id="305" r:id="rId17"/>
    <p:sldId id="260" r:id="rId18"/>
    <p:sldId id="261" r:id="rId19"/>
    <p:sldId id="306" r:id="rId20"/>
    <p:sldId id="282" r:id="rId21"/>
    <p:sldId id="281" r:id="rId22"/>
    <p:sldId id="257" r:id="rId23"/>
    <p:sldId id="307" r:id="rId24"/>
    <p:sldId id="275" r:id="rId25"/>
    <p:sldId id="299" r:id="rId26"/>
    <p:sldId id="314" r:id="rId27"/>
    <p:sldId id="315" r:id="rId28"/>
    <p:sldId id="318" r:id="rId29"/>
    <p:sldId id="288" r:id="rId30"/>
    <p:sldId id="283" r:id="rId31"/>
    <p:sldId id="286" r:id="rId32"/>
    <p:sldId id="287" r:id="rId33"/>
    <p:sldId id="289" r:id="rId34"/>
    <p:sldId id="290" r:id="rId35"/>
    <p:sldId id="291" r:id="rId36"/>
    <p:sldId id="263" r:id="rId37"/>
    <p:sldId id="264" r:id="rId38"/>
    <p:sldId id="297" r:id="rId39"/>
    <p:sldId id="309" r:id="rId40"/>
    <p:sldId id="296" r:id="rId41"/>
    <p:sldId id="295" r:id="rId42"/>
    <p:sldId id="308" r:id="rId43"/>
    <p:sldId id="29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8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BFEB9B-97E0-4785-BD11-A71B6DF4D008}" type="doc">
      <dgm:prSet loTypeId="urn:microsoft.com/office/officeart/2005/8/layout/hList1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3F9309B-6570-4E06-AA84-08001BBBE974}">
      <dgm:prSet/>
      <dgm:spPr/>
      <dgm:t>
        <a:bodyPr/>
        <a:lstStyle/>
        <a:p>
          <a:r>
            <a:rPr lang="en-US"/>
            <a:t>Explore:</a:t>
          </a:r>
        </a:p>
      </dgm:t>
    </dgm:pt>
    <dgm:pt modelId="{DC059B3C-32A4-4271-BCBE-0F53AB1E453A}" type="parTrans" cxnId="{065A7743-9741-43D5-B567-AB25821B2F9C}">
      <dgm:prSet/>
      <dgm:spPr/>
      <dgm:t>
        <a:bodyPr/>
        <a:lstStyle/>
        <a:p>
          <a:endParaRPr lang="en-US"/>
        </a:p>
      </dgm:t>
    </dgm:pt>
    <dgm:pt modelId="{17F530DB-EA0A-4032-9E15-A315C5A7EE22}" type="sibTrans" cxnId="{065A7743-9741-43D5-B567-AB25821B2F9C}">
      <dgm:prSet/>
      <dgm:spPr/>
      <dgm:t>
        <a:bodyPr/>
        <a:lstStyle/>
        <a:p>
          <a:endParaRPr lang="en-US"/>
        </a:p>
      </dgm:t>
    </dgm:pt>
    <dgm:pt modelId="{19CE14F0-AF79-4B3C-9BB6-4DB1C7F18472}">
      <dgm:prSet/>
      <dgm:spPr/>
      <dgm:t>
        <a:bodyPr/>
        <a:lstStyle/>
        <a:p>
          <a:r>
            <a:rPr lang="en-US" dirty="0"/>
            <a:t>The effects of increased </a:t>
          </a:r>
          <a:r>
            <a:rPr lang="en-US" b="1" i="1" dirty="0"/>
            <a:t>commodity circulation</a:t>
          </a:r>
          <a:r>
            <a:rPr lang="en-US" dirty="0"/>
            <a:t> on different parts of the forming world system</a:t>
          </a:r>
        </a:p>
      </dgm:t>
    </dgm:pt>
    <dgm:pt modelId="{29201259-F37D-471D-AB04-C233D8BB6B31}" type="parTrans" cxnId="{E1214ACC-2D76-48D7-91FB-BCAE80EE624E}">
      <dgm:prSet/>
      <dgm:spPr/>
      <dgm:t>
        <a:bodyPr/>
        <a:lstStyle/>
        <a:p>
          <a:endParaRPr lang="en-US"/>
        </a:p>
      </dgm:t>
    </dgm:pt>
    <dgm:pt modelId="{A971B011-C755-43AB-B985-B25E3741D339}" type="sibTrans" cxnId="{E1214ACC-2D76-48D7-91FB-BCAE80EE624E}">
      <dgm:prSet/>
      <dgm:spPr/>
      <dgm:t>
        <a:bodyPr/>
        <a:lstStyle/>
        <a:p>
          <a:endParaRPr lang="en-US"/>
        </a:p>
      </dgm:t>
    </dgm:pt>
    <dgm:pt modelId="{BAE7538F-A22B-4906-8520-DADA72113FCF}">
      <dgm:prSet/>
      <dgm:spPr/>
      <dgm:t>
        <a:bodyPr/>
        <a:lstStyle/>
        <a:p>
          <a:r>
            <a:rPr lang="en-US" dirty="0"/>
            <a:t>The acceleration of commodity production on the back of slave labor</a:t>
          </a:r>
        </a:p>
      </dgm:t>
    </dgm:pt>
    <dgm:pt modelId="{A4184D12-6A0D-448A-8A15-2446894177F5}" type="parTrans" cxnId="{272691D5-F456-4BCF-98BD-29DB957AD715}">
      <dgm:prSet/>
      <dgm:spPr/>
      <dgm:t>
        <a:bodyPr/>
        <a:lstStyle/>
        <a:p>
          <a:endParaRPr lang="en-US"/>
        </a:p>
      </dgm:t>
    </dgm:pt>
    <dgm:pt modelId="{7E45708B-3AD0-454F-A534-F8521BF51124}" type="sibTrans" cxnId="{272691D5-F456-4BCF-98BD-29DB957AD715}">
      <dgm:prSet/>
      <dgm:spPr/>
      <dgm:t>
        <a:bodyPr/>
        <a:lstStyle/>
        <a:p>
          <a:endParaRPr lang="en-US"/>
        </a:p>
      </dgm:t>
    </dgm:pt>
    <dgm:pt modelId="{231452B0-9058-404A-AF18-0BDD43912BF1}">
      <dgm:prSet/>
      <dgm:spPr/>
      <dgm:t>
        <a:bodyPr/>
        <a:lstStyle/>
        <a:p>
          <a:r>
            <a:rPr lang="en-US" dirty="0"/>
            <a:t>The social and cultural changes wrought by </a:t>
          </a:r>
          <a:r>
            <a:rPr lang="en-US" b="1" i="1" dirty="0"/>
            <a:t>primitive accumulation </a:t>
          </a:r>
          <a:r>
            <a:rPr lang="en-US" dirty="0"/>
            <a:t>in the European center</a:t>
          </a:r>
        </a:p>
      </dgm:t>
    </dgm:pt>
    <dgm:pt modelId="{0055D9F1-DB51-4278-AF4D-8888E9C25927}" type="parTrans" cxnId="{91BDBD97-4459-4A3E-8765-5E0296DECA5B}">
      <dgm:prSet/>
      <dgm:spPr/>
      <dgm:t>
        <a:bodyPr/>
        <a:lstStyle/>
        <a:p>
          <a:endParaRPr lang="en-US"/>
        </a:p>
      </dgm:t>
    </dgm:pt>
    <dgm:pt modelId="{0870EBF1-2041-4CC5-8F5D-D4DDE7EEC533}" type="sibTrans" cxnId="{91BDBD97-4459-4A3E-8765-5E0296DECA5B}">
      <dgm:prSet/>
      <dgm:spPr/>
      <dgm:t>
        <a:bodyPr/>
        <a:lstStyle/>
        <a:p>
          <a:endParaRPr lang="en-US"/>
        </a:p>
      </dgm:t>
    </dgm:pt>
    <dgm:pt modelId="{00FD544D-18E5-40F5-AA28-7E41A07BDFCA}">
      <dgm:prSet/>
      <dgm:spPr/>
      <dgm:t>
        <a:bodyPr/>
        <a:lstStyle/>
        <a:p>
          <a:r>
            <a:rPr lang="en-US" dirty="0"/>
            <a:t>The social formations in the European colonies and Africa</a:t>
          </a:r>
        </a:p>
      </dgm:t>
    </dgm:pt>
    <dgm:pt modelId="{32B5C6E3-FCE2-4548-89FE-A52B3C498A37}" type="parTrans" cxnId="{43277763-504A-42FF-9F59-7F1774A4CD86}">
      <dgm:prSet/>
      <dgm:spPr/>
      <dgm:t>
        <a:bodyPr/>
        <a:lstStyle/>
        <a:p>
          <a:endParaRPr lang="en-US"/>
        </a:p>
      </dgm:t>
    </dgm:pt>
    <dgm:pt modelId="{364E428D-1D18-4BF9-897D-0A794E25C7D7}" type="sibTrans" cxnId="{43277763-504A-42FF-9F59-7F1774A4CD86}">
      <dgm:prSet/>
      <dgm:spPr/>
      <dgm:t>
        <a:bodyPr/>
        <a:lstStyle/>
        <a:p>
          <a:endParaRPr lang="en-US"/>
        </a:p>
      </dgm:t>
    </dgm:pt>
    <dgm:pt modelId="{7C9427CA-04A1-4A80-B5AB-FFAD7744B892}" type="pres">
      <dgm:prSet presAssocID="{49BFEB9B-97E0-4785-BD11-A71B6DF4D008}" presName="Name0" presStyleCnt="0">
        <dgm:presLayoutVars>
          <dgm:dir/>
          <dgm:animLvl val="lvl"/>
          <dgm:resizeHandles val="exact"/>
        </dgm:presLayoutVars>
      </dgm:prSet>
      <dgm:spPr/>
    </dgm:pt>
    <dgm:pt modelId="{49299356-C168-4673-A1BB-5638D90C20E7}" type="pres">
      <dgm:prSet presAssocID="{F3F9309B-6570-4E06-AA84-08001BBBE974}" presName="composite" presStyleCnt="0"/>
      <dgm:spPr/>
    </dgm:pt>
    <dgm:pt modelId="{6476DB46-39DC-4D25-B01B-61FDFC0EDFE4}" type="pres">
      <dgm:prSet presAssocID="{F3F9309B-6570-4E06-AA84-08001BBBE97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DD84808F-AB83-48D4-A167-D3E1DD27784E}" type="pres">
      <dgm:prSet presAssocID="{F3F9309B-6570-4E06-AA84-08001BBBE97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7109E936-DF30-4A16-AC4E-D86358116AF1}" type="presOf" srcId="{BAE7538F-A22B-4906-8520-DADA72113FCF}" destId="{DD84808F-AB83-48D4-A167-D3E1DD27784E}" srcOrd="0" destOrd="1" presId="urn:microsoft.com/office/officeart/2005/8/layout/hList1"/>
    <dgm:cxn modelId="{43277763-504A-42FF-9F59-7F1774A4CD86}" srcId="{F3F9309B-6570-4E06-AA84-08001BBBE974}" destId="{00FD544D-18E5-40F5-AA28-7E41A07BDFCA}" srcOrd="3" destOrd="0" parTransId="{32B5C6E3-FCE2-4548-89FE-A52B3C498A37}" sibTransId="{364E428D-1D18-4BF9-897D-0A794E25C7D7}"/>
    <dgm:cxn modelId="{065A7743-9741-43D5-B567-AB25821B2F9C}" srcId="{49BFEB9B-97E0-4785-BD11-A71B6DF4D008}" destId="{F3F9309B-6570-4E06-AA84-08001BBBE974}" srcOrd="0" destOrd="0" parTransId="{DC059B3C-32A4-4271-BCBE-0F53AB1E453A}" sibTransId="{17F530DB-EA0A-4032-9E15-A315C5A7EE22}"/>
    <dgm:cxn modelId="{94031250-6AA6-480B-9D3C-F2C9DC1B8535}" type="presOf" srcId="{F3F9309B-6570-4E06-AA84-08001BBBE974}" destId="{6476DB46-39DC-4D25-B01B-61FDFC0EDFE4}" srcOrd="0" destOrd="0" presId="urn:microsoft.com/office/officeart/2005/8/layout/hList1"/>
    <dgm:cxn modelId="{8E715353-E6F2-460F-8663-A2B51AE65EBB}" type="presOf" srcId="{231452B0-9058-404A-AF18-0BDD43912BF1}" destId="{DD84808F-AB83-48D4-A167-D3E1DD27784E}" srcOrd="0" destOrd="2" presId="urn:microsoft.com/office/officeart/2005/8/layout/hList1"/>
    <dgm:cxn modelId="{EA3F268A-EDF0-407B-9A90-4876D13BE2DA}" type="presOf" srcId="{49BFEB9B-97E0-4785-BD11-A71B6DF4D008}" destId="{7C9427CA-04A1-4A80-B5AB-FFAD7744B892}" srcOrd="0" destOrd="0" presId="urn:microsoft.com/office/officeart/2005/8/layout/hList1"/>
    <dgm:cxn modelId="{91BDBD97-4459-4A3E-8765-5E0296DECA5B}" srcId="{F3F9309B-6570-4E06-AA84-08001BBBE974}" destId="{231452B0-9058-404A-AF18-0BDD43912BF1}" srcOrd="2" destOrd="0" parTransId="{0055D9F1-DB51-4278-AF4D-8888E9C25927}" sibTransId="{0870EBF1-2041-4CC5-8F5D-D4DDE7EEC533}"/>
    <dgm:cxn modelId="{2A90CCA8-B460-4429-AD3E-9E0C68FCA300}" type="presOf" srcId="{00FD544D-18E5-40F5-AA28-7E41A07BDFCA}" destId="{DD84808F-AB83-48D4-A167-D3E1DD27784E}" srcOrd="0" destOrd="3" presId="urn:microsoft.com/office/officeart/2005/8/layout/hList1"/>
    <dgm:cxn modelId="{FE27F3B9-D789-45CC-A0FD-38EDE7CCB1BD}" type="presOf" srcId="{19CE14F0-AF79-4B3C-9BB6-4DB1C7F18472}" destId="{DD84808F-AB83-48D4-A167-D3E1DD27784E}" srcOrd="0" destOrd="0" presId="urn:microsoft.com/office/officeart/2005/8/layout/hList1"/>
    <dgm:cxn modelId="{E1214ACC-2D76-48D7-91FB-BCAE80EE624E}" srcId="{F3F9309B-6570-4E06-AA84-08001BBBE974}" destId="{19CE14F0-AF79-4B3C-9BB6-4DB1C7F18472}" srcOrd="0" destOrd="0" parTransId="{29201259-F37D-471D-AB04-C233D8BB6B31}" sibTransId="{A971B011-C755-43AB-B985-B25E3741D339}"/>
    <dgm:cxn modelId="{272691D5-F456-4BCF-98BD-29DB957AD715}" srcId="{F3F9309B-6570-4E06-AA84-08001BBBE974}" destId="{BAE7538F-A22B-4906-8520-DADA72113FCF}" srcOrd="1" destOrd="0" parTransId="{A4184D12-6A0D-448A-8A15-2446894177F5}" sibTransId="{7E45708B-3AD0-454F-A534-F8521BF51124}"/>
    <dgm:cxn modelId="{E8356991-5E78-4FE1-BBDA-FF46ED6D4E21}" type="presParOf" srcId="{7C9427CA-04A1-4A80-B5AB-FFAD7744B892}" destId="{49299356-C168-4673-A1BB-5638D90C20E7}" srcOrd="0" destOrd="0" presId="urn:microsoft.com/office/officeart/2005/8/layout/hList1"/>
    <dgm:cxn modelId="{35110C40-B066-4F8E-88FB-E7383D439F45}" type="presParOf" srcId="{49299356-C168-4673-A1BB-5638D90C20E7}" destId="{6476DB46-39DC-4D25-B01B-61FDFC0EDFE4}" srcOrd="0" destOrd="0" presId="urn:microsoft.com/office/officeart/2005/8/layout/hList1"/>
    <dgm:cxn modelId="{779E37E8-862C-4D77-BA21-DEA343AA2A38}" type="presParOf" srcId="{49299356-C168-4673-A1BB-5638D90C20E7}" destId="{DD84808F-AB83-48D4-A167-D3E1DD27784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42B36A-FE37-4B4D-B7B0-E51E722ACC82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EE0EAE0-34AA-4BD2-8B33-5398C3B8BC76}">
      <dgm:prSet/>
      <dgm:spPr/>
      <dgm:t>
        <a:bodyPr/>
        <a:lstStyle/>
        <a:p>
          <a:r>
            <a:rPr lang="en-US" dirty="0"/>
            <a:t>Regional monocrop (cash crop) export economies that persist in some cases to the present</a:t>
          </a:r>
        </a:p>
      </dgm:t>
    </dgm:pt>
    <dgm:pt modelId="{B944C47E-1D58-4BE5-9786-554E0F68E027}" type="parTrans" cxnId="{0FFC78F6-E87A-4A37-94BF-3FA8E13954B8}">
      <dgm:prSet/>
      <dgm:spPr/>
      <dgm:t>
        <a:bodyPr/>
        <a:lstStyle/>
        <a:p>
          <a:endParaRPr lang="en-US"/>
        </a:p>
      </dgm:t>
    </dgm:pt>
    <dgm:pt modelId="{D6A5223B-B6F3-4394-94C7-994C9D553743}" type="sibTrans" cxnId="{0FFC78F6-E87A-4A37-94BF-3FA8E13954B8}">
      <dgm:prSet/>
      <dgm:spPr/>
      <dgm:t>
        <a:bodyPr/>
        <a:lstStyle/>
        <a:p>
          <a:endParaRPr lang="en-US"/>
        </a:p>
      </dgm:t>
    </dgm:pt>
    <dgm:pt modelId="{2860C6FD-CC04-4D87-B404-F18EEEAE43F1}">
      <dgm:prSet/>
      <dgm:spPr/>
      <dgm:t>
        <a:bodyPr/>
        <a:lstStyle/>
        <a:p>
          <a:r>
            <a:rPr lang="en-US" dirty="0"/>
            <a:t>Development of regional urban commercial hubs/sites of colonial administration (New York, Rio de Janeiro, Buenos Aires)</a:t>
          </a:r>
        </a:p>
      </dgm:t>
    </dgm:pt>
    <dgm:pt modelId="{86D7B5D4-33FF-4E41-8849-966FB5EB22D0}" type="parTrans" cxnId="{AED2197A-00A6-4D2C-A62F-DE1250531E3F}">
      <dgm:prSet/>
      <dgm:spPr/>
      <dgm:t>
        <a:bodyPr/>
        <a:lstStyle/>
        <a:p>
          <a:endParaRPr lang="en-US"/>
        </a:p>
      </dgm:t>
    </dgm:pt>
    <dgm:pt modelId="{967D2C02-9C19-431C-9AF0-808AE1DD9709}" type="sibTrans" cxnId="{AED2197A-00A6-4D2C-A62F-DE1250531E3F}">
      <dgm:prSet/>
      <dgm:spPr/>
      <dgm:t>
        <a:bodyPr/>
        <a:lstStyle/>
        <a:p>
          <a:endParaRPr lang="en-US"/>
        </a:p>
      </dgm:t>
    </dgm:pt>
    <dgm:pt modelId="{5E56A367-86DF-423E-8D2D-8AD887B36426}" type="pres">
      <dgm:prSet presAssocID="{C042B36A-FE37-4B4D-B7B0-E51E722ACC82}" presName="vert0" presStyleCnt="0">
        <dgm:presLayoutVars>
          <dgm:dir/>
          <dgm:animOne val="branch"/>
          <dgm:animLvl val="lvl"/>
        </dgm:presLayoutVars>
      </dgm:prSet>
      <dgm:spPr/>
    </dgm:pt>
    <dgm:pt modelId="{E617B845-337F-4444-9C00-75131A3927E0}" type="pres">
      <dgm:prSet presAssocID="{0EE0EAE0-34AA-4BD2-8B33-5398C3B8BC76}" presName="thickLine" presStyleLbl="alignNode1" presStyleIdx="0" presStyleCnt="2"/>
      <dgm:spPr/>
    </dgm:pt>
    <dgm:pt modelId="{0506B504-394D-41C0-A66B-1FEBFFEFA847}" type="pres">
      <dgm:prSet presAssocID="{0EE0EAE0-34AA-4BD2-8B33-5398C3B8BC76}" presName="horz1" presStyleCnt="0"/>
      <dgm:spPr/>
    </dgm:pt>
    <dgm:pt modelId="{8261E44D-BF97-4F9D-8A9C-1648C88F1FC0}" type="pres">
      <dgm:prSet presAssocID="{0EE0EAE0-34AA-4BD2-8B33-5398C3B8BC76}" presName="tx1" presStyleLbl="revTx" presStyleIdx="0" presStyleCnt="2"/>
      <dgm:spPr/>
    </dgm:pt>
    <dgm:pt modelId="{DD809C3A-2E48-4C56-9E40-3F5130B5CA14}" type="pres">
      <dgm:prSet presAssocID="{0EE0EAE0-34AA-4BD2-8B33-5398C3B8BC76}" presName="vert1" presStyleCnt="0"/>
      <dgm:spPr/>
    </dgm:pt>
    <dgm:pt modelId="{40A0328E-95D8-4E11-AEA6-634DE7830470}" type="pres">
      <dgm:prSet presAssocID="{2860C6FD-CC04-4D87-B404-F18EEEAE43F1}" presName="thickLine" presStyleLbl="alignNode1" presStyleIdx="1" presStyleCnt="2"/>
      <dgm:spPr/>
    </dgm:pt>
    <dgm:pt modelId="{32DBE140-7762-425B-AB53-8681DA77A38E}" type="pres">
      <dgm:prSet presAssocID="{2860C6FD-CC04-4D87-B404-F18EEEAE43F1}" presName="horz1" presStyleCnt="0"/>
      <dgm:spPr/>
    </dgm:pt>
    <dgm:pt modelId="{DE2E9121-7DAB-471D-8E8D-FD20963A14F9}" type="pres">
      <dgm:prSet presAssocID="{2860C6FD-CC04-4D87-B404-F18EEEAE43F1}" presName="tx1" presStyleLbl="revTx" presStyleIdx="1" presStyleCnt="2"/>
      <dgm:spPr/>
    </dgm:pt>
    <dgm:pt modelId="{6CFAE69F-49B7-4175-8FB5-195B35139754}" type="pres">
      <dgm:prSet presAssocID="{2860C6FD-CC04-4D87-B404-F18EEEAE43F1}" presName="vert1" presStyleCnt="0"/>
      <dgm:spPr/>
    </dgm:pt>
  </dgm:ptLst>
  <dgm:cxnLst>
    <dgm:cxn modelId="{AED2197A-00A6-4D2C-A62F-DE1250531E3F}" srcId="{C042B36A-FE37-4B4D-B7B0-E51E722ACC82}" destId="{2860C6FD-CC04-4D87-B404-F18EEEAE43F1}" srcOrd="1" destOrd="0" parTransId="{86D7B5D4-33FF-4E41-8849-966FB5EB22D0}" sibTransId="{967D2C02-9C19-431C-9AF0-808AE1DD9709}"/>
    <dgm:cxn modelId="{0DF87C7C-74B2-40D9-B7F3-CF3324FE8EEF}" type="presOf" srcId="{C042B36A-FE37-4B4D-B7B0-E51E722ACC82}" destId="{5E56A367-86DF-423E-8D2D-8AD887B36426}" srcOrd="0" destOrd="0" presId="urn:microsoft.com/office/officeart/2008/layout/LinedList"/>
    <dgm:cxn modelId="{09598ABA-84A6-4335-BEB5-284CC4128B44}" type="presOf" srcId="{0EE0EAE0-34AA-4BD2-8B33-5398C3B8BC76}" destId="{8261E44D-BF97-4F9D-8A9C-1648C88F1FC0}" srcOrd="0" destOrd="0" presId="urn:microsoft.com/office/officeart/2008/layout/LinedList"/>
    <dgm:cxn modelId="{1C5CF2F5-ADD1-4E3B-95AD-389977CD303C}" type="presOf" srcId="{2860C6FD-CC04-4D87-B404-F18EEEAE43F1}" destId="{DE2E9121-7DAB-471D-8E8D-FD20963A14F9}" srcOrd="0" destOrd="0" presId="urn:microsoft.com/office/officeart/2008/layout/LinedList"/>
    <dgm:cxn modelId="{0FFC78F6-E87A-4A37-94BF-3FA8E13954B8}" srcId="{C042B36A-FE37-4B4D-B7B0-E51E722ACC82}" destId="{0EE0EAE0-34AA-4BD2-8B33-5398C3B8BC76}" srcOrd="0" destOrd="0" parTransId="{B944C47E-1D58-4BE5-9786-554E0F68E027}" sibTransId="{D6A5223B-B6F3-4394-94C7-994C9D553743}"/>
    <dgm:cxn modelId="{8399A489-8540-4000-8DE0-E92D1252C326}" type="presParOf" srcId="{5E56A367-86DF-423E-8D2D-8AD887B36426}" destId="{E617B845-337F-4444-9C00-75131A3927E0}" srcOrd="0" destOrd="0" presId="urn:microsoft.com/office/officeart/2008/layout/LinedList"/>
    <dgm:cxn modelId="{8E77B3F3-094A-411B-8A78-F58F0930725D}" type="presParOf" srcId="{5E56A367-86DF-423E-8D2D-8AD887B36426}" destId="{0506B504-394D-41C0-A66B-1FEBFFEFA847}" srcOrd="1" destOrd="0" presId="urn:microsoft.com/office/officeart/2008/layout/LinedList"/>
    <dgm:cxn modelId="{AE496EDB-2B42-45E8-B241-4B8EA8D82DC5}" type="presParOf" srcId="{0506B504-394D-41C0-A66B-1FEBFFEFA847}" destId="{8261E44D-BF97-4F9D-8A9C-1648C88F1FC0}" srcOrd="0" destOrd="0" presId="urn:microsoft.com/office/officeart/2008/layout/LinedList"/>
    <dgm:cxn modelId="{D9D3ADD3-6FC0-4A95-8ED7-303722312421}" type="presParOf" srcId="{0506B504-394D-41C0-A66B-1FEBFFEFA847}" destId="{DD809C3A-2E48-4C56-9E40-3F5130B5CA14}" srcOrd="1" destOrd="0" presId="urn:microsoft.com/office/officeart/2008/layout/LinedList"/>
    <dgm:cxn modelId="{C68DA0A0-46A0-40F8-9E7A-64C426868DE3}" type="presParOf" srcId="{5E56A367-86DF-423E-8D2D-8AD887B36426}" destId="{40A0328E-95D8-4E11-AEA6-634DE7830470}" srcOrd="2" destOrd="0" presId="urn:microsoft.com/office/officeart/2008/layout/LinedList"/>
    <dgm:cxn modelId="{FE691109-A474-4DF3-B04C-DFFFE5C88DB1}" type="presParOf" srcId="{5E56A367-86DF-423E-8D2D-8AD887B36426}" destId="{32DBE140-7762-425B-AB53-8681DA77A38E}" srcOrd="3" destOrd="0" presId="urn:microsoft.com/office/officeart/2008/layout/LinedList"/>
    <dgm:cxn modelId="{43A940AE-2691-4506-ADF0-DD1259AC7AA8}" type="presParOf" srcId="{32DBE140-7762-425B-AB53-8681DA77A38E}" destId="{DE2E9121-7DAB-471D-8E8D-FD20963A14F9}" srcOrd="0" destOrd="0" presId="urn:microsoft.com/office/officeart/2008/layout/LinedList"/>
    <dgm:cxn modelId="{F93C5708-0F0A-4E4E-9BDC-25CE8128C87B}" type="presParOf" srcId="{32DBE140-7762-425B-AB53-8681DA77A38E}" destId="{6CFAE69F-49B7-4175-8FB5-195B351397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6DB46-39DC-4D25-B01B-61FDFC0EDFE4}">
      <dsp:nvSpPr>
        <dsp:cNvPr id="0" name=""/>
        <dsp:cNvSpPr/>
      </dsp:nvSpPr>
      <dsp:spPr>
        <a:xfrm>
          <a:off x="0" y="34917"/>
          <a:ext cx="10119359" cy="66240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Explore:</a:t>
          </a:r>
        </a:p>
      </dsp:txBody>
      <dsp:txXfrm>
        <a:off x="0" y="34917"/>
        <a:ext cx="10119359" cy="662400"/>
      </dsp:txXfrm>
    </dsp:sp>
    <dsp:sp modelId="{DD84808F-AB83-48D4-A167-D3E1DD27784E}">
      <dsp:nvSpPr>
        <dsp:cNvPr id="0" name=""/>
        <dsp:cNvSpPr/>
      </dsp:nvSpPr>
      <dsp:spPr>
        <a:xfrm>
          <a:off x="0" y="697317"/>
          <a:ext cx="10119359" cy="239912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The effects of increased </a:t>
          </a:r>
          <a:r>
            <a:rPr lang="en-US" sz="2300" b="1" i="1" kern="1200" dirty="0"/>
            <a:t>commodity circulation</a:t>
          </a:r>
          <a:r>
            <a:rPr lang="en-US" sz="2300" kern="1200" dirty="0"/>
            <a:t> on different parts of the forming world system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The acceleration of commodity production on the back of slave labor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The social and cultural changes wrought by </a:t>
          </a:r>
          <a:r>
            <a:rPr lang="en-US" sz="2300" b="1" i="1" kern="1200" dirty="0"/>
            <a:t>primitive accumulation </a:t>
          </a:r>
          <a:r>
            <a:rPr lang="en-US" sz="2300" kern="1200" dirty="0"/>
            <a:t>in the European center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The social formations in the European colonies and Africa</a:t>
          </a:r>
        </a:p>
      </dsp:txBody>
      <dsp:txXfrm>
        <a:off x="0" y="697317"/>
        <a:ext cx="10119359" cy="2399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7B845-337F-4444-9C00-75131A3927E0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E44D-BF97-4F9D-8A9C-1648C88F1FC0}">
      <dsp:nvSpPr>
        <dsp:cNvPr id="0" name=""/>
        <dsp:cNvSpPr/>
      </dsp:nvSpPr>
      <dsp:spPr>
        <a:xfrm>
          <a:off x="0" y="0"/>
          <a:ext cx="6089650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Regional monocrop (cash crop) export economies that persist in some cases to the present</a:t>
          </a:r>
        </a:p>
      </dsp:txBody>
      <dsp:txXfrm>
        <a:off x="0" y="0"/>
        <a:ext cx="6089650" cy="2786062"/>
      </dsp:txXfrm>
    </dsp:sp>
    <dsp:sp modelId="{40A0328E-95D8-4E11-AEA6-634DE7830470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E9121-7DAB-471D-8E8D-FD20963A14F9}">
      <dsp:nvSpPr>
        <dsp:cNvPr id="0" name=""/>
        <dsp:cNvSpPr/>
      </dsp:nvSpPr>
      <dsp:spPr>
        <a:xfrm>
          <a:off x="0" y="2786062"/>
          <a:ext cx="6089650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Development of regional urban commercial hubs/sites of colonial administration (New York, Rio de Janeiro, Buenos Aires)</a:t>
          </a:r>
        </a:p>
      </dsp:txBody>
      <dsp:txXfrm>
        <a:off x="0" y="2786062"/>
        <a:ext cx="6089650" cy="2786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27E6-FF48-4724-A18B-0FFBEE56B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B5BD1-8530-4242-83B6-BA3ED3F40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53252-51DB-4F66-BAB2-6A5030EA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EAA92-8555-49C0-A5E6-34200220D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AE95-3719-4E11-8004-808E363D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3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08A5-405F-4336-A78E-B339D9ED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3762D-4E8F-427C-B261-3AC3584D8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E448-0509-41ED-9320-A06CE6E6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43968-32D7-49D8-B233-5647AEA7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E1674-F421-428E-9F9F-DDFB9385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3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0975C0-5F76-4B23-A3CC-328CB97D5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64EC3-101C-4681-9165-68DA9EDA5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B0D4B-F26F-45E6-8107-3280F2A1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F1C9D-D00B-4EC2-BD22-7F2CB94E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64157-DCB4-466B-A37D-3FD5EFCD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9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481E-F46E-414E-9BBF-C36AEAE0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F90E6-78B7-493E-A486-13C41BFA0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AB07A-0BEB-4C9D-9FDB-790F57EC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E75D6-84CE-4EF0-8AB0-8F389D31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8F55D-76BA-4432-87A3-9DC59CEA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9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BCD4-7E98-4C0B-8CEC-E97B4AB6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A6C60-EBA7-416A-B76D-714F0B4CD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F2FA2-E09E-4152-993A-ADAB3DE13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8FCA7-645F-4A7F-9715-9694F4B4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B74DC-DAA0-4DC1-87CC-7457064E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75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C455-6D16-4381-8E80-EFF191D6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7AD8E-8F81-4893-AAD9-42F1EF1D0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63AF0-5955-427C-9B88-1898E4326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A27AE-B7A8-4DD1-A04A-46CD3B80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6DEED-DFE6-4DC5-BD5D-8183CAE6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A291-097D-46C2-B7A6-EE1B893F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0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B5B1-47B3-411D-9879-98B85CFD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27AC0-28E1-48BD-AFCE-55E2FD65C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C0C8E-D124-4DBE-A2EA-B3657D0D9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F48CA-5ACA-4E63-8FA5-3508AB87E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E13E6-60D3-4A44-873B-3B3989EAF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2C0CF-7424-479E-BB8F-93F8E4A1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534308-C6DB-44EA-81E6-560A06AF7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1D5FBC-160C-42E4-8AC0-AE1C16D3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1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25F1-8B10-4740-94A5-EFD2A96F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4ABFF-2C46-4663-BBF6-ACF306656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51D83-E6FD-4DB5-894F-495EA06D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1A2E4-CA4A-48EC-83C8-5C168948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0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6FC04-39CF-4B20-B669-5CBC043C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E3C9F-D2B0-4B16-B5A4-C3F7ABC8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E93B4-ECC0-4576-9285-2BA80FC7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3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AA00-F37F-4D1A-ABA9-52F087BE6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1DD9D-E7BB-4D85-8C96-ED388F5C3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71B8D-01B4-4115-AD38-A30D67AB3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EE294-1D97-4C21-BD1C-A0FF2051B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AC7A6-A19B-4CDD-8E66-60B29A20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F92CE-6A5B-4EC5-8FD5-A30A7CE4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0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C91F-76DE-4B5F-8E77-53610EE4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CBBBE5-0B73-4A04-AAE5-9E350428E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FBF61-FDD7-497B-8E4A-D8EE2CF58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92416-2243-4C8B-929C-246200966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9DE9B-285E-486B-ACB1-A2D5CAB8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FB9D8-4B59-4065-BDBB-AA64C68F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3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16E2B7-F4F4-4F2A-B676-79B9CC440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14A2D-29A1-447D-A1B8-F20E83CFA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4AA04-6C10-485A-A03C-74DAEBC3A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01B94-A249-40B5-9540-4FB66DAD032A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D8F7D-1351-4F6C-8107-273669503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F7666-D9DD-4439-94FA-BD034206A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9B5C4-C982-42AC-93C5-5DEC17122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6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53014-2870-4647-80D1-98BDEFB33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Commerce, Slavery, and the Origins of the Modern World System</a:t>
            </a:r>
          </a:p>
        </p:txBody>
      </p:sp>
    </p:spTree>
    <p:extLst>
      <p:ext uri="{BB962C8B-B14F-4D97-AF65-F5344CB8AC3E}">
        <p14:creationId xmlns:p14="http://schemas.microsoft.com/office/powerpoint/2010/main" val="1966724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74B52A-EA60-4021-9DB4-80083F05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Coffee-Drinking in the Ottoman Empire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C0134-A711-4318-AC83-C1A70B9B8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0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3224F2-3E4B-49D3-A052-C876A9AE5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68" r="2" b="2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9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9B2D8-1BC2-4E31-9B1F-548BEFB6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39" y="269823"/>
            <a:ext cx="8822776" cy="62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00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9A0C1-AE42-490A-9A39-B014B314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Coffee and World Commerce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75EBE-BCF6-4FA4-B538-DD51CE9B2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Early luxury commodity encountered by European merchants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Expensive and difficult to acquire until:</a:t>
            </a:r>
          </a:p>
          <a:p>
            <a:r>
              <a:rPr lang="en-US" sz="2000" dirty="0">
                <a:solidFill>
                  <a:schemeClr val="bg1"/>
                </a:solidFill>
              </a:rPr>
              <a:t>Dutch production in Java brought beans to Europe, which made their way to Brazil and Caribbean colonies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0D2F1B-8583-4CBB-9473-CE1BCE69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5" r="1" b="1710"/>
          <a:stretch/>
        </p:blipFill>
        <p:spPr>
          <a:xfrm>
            <a:off x="5297763" y="1206181"/>
            <a:ext cx="6250769" cy="42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67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DCB73E-FA7D-4F3D-94E3-F69BE38FD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E51181-1C5E-4447-8035-623658C3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Arabian Slave Markets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7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58145-20E2-4719-9D85-A25FEF9D8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40" b="3"/>
          <a:stretch/>
        </p:blipFill>
        <p:spPr>
          <a:xfrm>
            <a:off x="321733" y="321732"/>
            <a:ext cx="4367277" cy="62145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576D40-03FB-4099-9E14-4072B927D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17" b="-1"/>
          <a:stretch/>
        </p:blipFill>
        <p:spPr>
          <a:xfrm>
            <a:off x="4772525" y="321732"/>
            <a:ext cx="7097742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96312-0FCC-4189-A360-0D01B7C7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Sugar and World Commerce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B1500-7A25-4C0A-BAD8-61BCC1405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858" y="307731"/>
            <a:ext cx="2908280" cy="399763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CB9524-4471-445D-899C-FB95050051C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866146" y="307731"/>
            <a:ext cx="4555711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40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215E7-8885-4EB7-B3BD-55C41B60C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05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A8DC28-04B1-4261-B202-74B7AE7EA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97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3E00AD-2905-4DFF-B063-0F23005F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13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6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3D8F3-5416-4D4D-B2BA-F05F608A1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4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7136D6-C652-434C-BDDF-A4393907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AA5552FA-1BD9-4E2F-B203-79FB7C1F4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418761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5660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F878F-C8C7-4669-8429-574D1C68E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4" r="-1" b="583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41D74D-5CB0-4D42-A536-233FA36B7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" r="4884" b="2"/>
          <a:stretch/>
        </p:blipFill>
        <p:spPr>
          <a:xfrm>
            <a:off x="643467" y="-5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89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D9C41-BFF1-4E25-A2B9-A5F9943B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24" y="285750"/>
            <a:ext cx="10678501" cy="624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70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82ED0B-730E-40A5-9422-475B307C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Triangular Trade (the Atlantic System)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8A97D2-5CFF-46F1-950B-2A6337B51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40927"/>
            <a:ext cx="6553545" cy="478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7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8BC6D-50F4-4A07-AA81-88B8CB753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The Middle Passage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B06E46-EB27-49D1-A24C-461D4808D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Large operation requiring pooled finance</a:t>
            </a:r>
          </a:p>
          <a:p>
            <a:r>
              <a:rPr lang="en-US" sz="2400" dirty="0"/>
              <a:t>Kidnapped Africans packed beneath the hull</a:t>
            </a:r>
          </a:p>
          <a:p>
            <a:r>
              <a:rPr lang="en-US" sz="2400" dirty="0"/>
              <a:t>Kidnapped women routinely raped</a:t>
            </a:r>
          </a:p>
          <a:p>
            <a:r>
              <a:rPr lang="en-US" sz="2400" dirty="0"/>
              <a:t>Dead Africans Thrown Overboard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8050E-138B-4751-94A6-B514FA98C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99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C0A3C0-795E-4932-A276-C9ED1C463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07" b="4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1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FDEFF5-F0A7-49A8-80A9-B7E08C12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Dutch East India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836BB-1E8D-4045-9B18-E526EF725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1602-1780s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State-chartered corporations with government-backed trade monopolies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First publicly-owned multinational corporations in the world</a:t>
            </a:r>
          </a:p>
          <a:p>
            <a:r>
              <a:rPr lang="en-US" sz="1600" dirty="0">
                <a:solidFill>
                  <a:schemeClr val="bg1"/>
                </a:solidFill>
              </a:rPr>
              <a:t>Imported: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Spices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Artisanal goods, such as textiles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Stimulants, such as coffee and tea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FC824-9A30-4304-B9C2-9558EB23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121730"/>
            <a:ext cx="6250769" cy="44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81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974790-8852-4217-8EC5-00AD6F9A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485DA-524A-4260-9FC8-98FAACAF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B58B403-6C75-44AB-AE71-97BF1EB56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012B86A-CF90-40CF-8B77-C382530E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7EB535E-0753-4F7A-8E6A-A6BB3A3A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EA7969D-0525-4972-A406-A3ECCFB9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11A00F7-1251-40DA-95AA-8EB5A776D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034E9C-0B6D-4740-B839-339A3CFE9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BDE6BB-D9F6-4547-A3D5-0410D5686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171098-0659-4752-BCA7-80539A02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9BB0F73-3E8F-4DB3-B047-5C5FAB474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1EC89ED-7CE2-455E-9D3D-4F4F08846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6116FC0-48C5-47DE-BEDD-5D395F751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40BFDCD-3B77-492C-A402-463DDC8C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02FA0AD-30A8-4863-A785-0D72E7D6E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99711A0-AA25-427D-B4CB-45817E61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0D52CC1-593C-4216-A5D3-5839D9F72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782A25F-17DE-4DC0-A536-76DCD24A8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367600B-A73C-4101-8DA7-C76EDDACF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32540E-8D0F-4CC2-8F09-378A28D6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AE46CBD-5B80-44B6-AA1C-75E3684D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C4B1D7D7-5EFC-42D4-A6F3-49D60C39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43C462C-E5B7-4580-8853-16A0D4F34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35421DC-A006-4825-B62F-7DE8D0DE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94FD15-2E33-4234-8160-FF85F03A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3FBF5-2035-4317-A3AF-1E4219A8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58" y="623785"/>
            <a:ext cx="4005608" cy="234328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9" name="Isosceles Triangle 22">
            <a:extLst>
              <a:ext uri="{FF2B5EF4-FFF2-40B4-BE49-F238E27FC236}">
                <a16:creationId xmlns:a16="http://schemas.microsoft.com/office/drawing/2014/main" id="{6F4A2966-7C28-405D-BB02-5E542A255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8D9839-C203-4964-B486-7C0FFFDE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23758-2001-4393-BE80-9A449943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British East India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344B4-00EB-49E0-BD7B-49F1B367A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Weaker rival to Dutch counterpart for most of the seventeenth century</a:t>
            </a:r>
          </a:p>
          <a:p>
            <a:r>
              <a:rPr lang="en-US" sz="1600" dirty="0">
                <a:solidFill>
                  <a:srgbClr val="FFFFFE"/>
                </a:solidFill>
              </a:rPr>
              <a:t>Used Indian colony as outpost for trade routes</a:t>
            </a:r>
          </a:p>
          <a:p>
            <a:r>
              <a:rPr lang="en-US" sz="1600" dirty="0">
                <a:solidFill>
                  <a:srgbClr val="FFFFFE"/>
                </a:solidFill>
              </a:rPr>
              <a:t>Most trade was with Qing China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7877E-A4ED-42AA-97C8-982500560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" r="1" b="1"/>
          <a:stretch/>
        </p:blipFill>
        <p:spPr>
          <a:xfrm>
            <a:off x="8242150" y="3587191"/>
            <a:ext cx="3254317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3263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3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81343-5B1C-48CC-B41E-DA0BA31F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Colonization of India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CF640CA-6B26-4E99-8CAD-87EAEDEC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16934"/>
            <a:ext cx="7188199" cy="44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974790-8852-4217-8EC5-00AD6F9A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E485DA-524A-4260-9FC8-98FAACAF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B58B403-6C75-44AB-AE71-97BF1EB56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012B86A-CF90-40CF-8B77-C382530E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7EB535E-0753-4F7A-8E6A-A6BB3A3A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EA7969D-0525-4972-A406-A3ECCFB9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11A00F7-1251-40DA-95AA-8EB5A776D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034E9C-0B6D-4740-B839-339A3CFE9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9BDE6BB-D9F6-4547-A3D5-0410D5686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B171098-0659-4752-BCA7-80539A02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19BB0F73-3E8F-4DB3-B047-5C5FAB474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1EC89ED-7CE2-455E-9D3D-4F4F08846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6116FC0-48C5-47DE-BEDD-5D395F751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540BFDCD-3B77-492C-A402-463DDC8C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02FA0AD-30A8-4863-A785-0D72E7D6E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99711A0-AA25-427D-B4CB-45817E61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0D52CC1-593C-4216-A5D3-5839D9F72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E782A25F-17DE-4DC0-A536-76DCD24A8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9367600B-A73C-4101-8DA7-C76EDDACF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432540E-8D0F-4CC2-8F09-378A28D6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AE46CBD-5B80-44B6-AA1C-75E3684D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C4B1D7D7-5EFC-42D4-A6F3-49D60C39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A43C462C-E5B7-4580-8853-16A0D4F34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35421DC-A006-4825-B62F-7DE8D0DE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94FD15-2E33-4234-8160-FF85F03A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35AAF-E6DE-42C6-8B64-4AB0FE2F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943" y="320041"/>
            <a:ext cx="3783038" cy="29507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0" name="Isosceles Triangle 22">
            <a:extLst>
              <a:ext uri="{FF2B5EF4-FFF2-40B4-BE49-F238E27FC236}">
                <a16:creationId xmlns:a16="http://schemas.microsoft.com/office/drawing/2014/main" id="{6F4A2966-7C28-405D-BB02-5E542A255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8D9839-C203-4964-B486-7C0FFFDE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E4E75-9704-4DE3-A6AA-5986C233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Colonization of India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2FF3F-3C6C-427F-8E48-CF8EDC6FC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Dutch ceded India to England after 1688</a:t>
            </a:r>
          </a:p>
          <a:p>
            <a:r>
              <a:rPr lang="en-US" sz="1600" dirty="0">
                <a:solidFill>
                  <a:srgbClr val="FFFFFE"/>
                </a:solidFill>
              </a:rPr>
              <a:t>Battle of Plassey, 1757 established Mir </a:t>
            </a:r>
            <a:r>
              <a:rPr lang="en-US" sz="1600" dirty="0" err="1">
                <a:solidFill>
                  <a:srgbClr val="FFFFFE"/>
                </a:solidFill>
              </a:rPr>
              <a:t>Jafar</a:t>
            </a:r>
            <a:r>
              <a:rPr lang="en-US" sz="1600" dirty="0">
                <a:solidFill>
                  <a:srgbClr val="FFFFFE"/>
                </a:solidFill>
              </a:rPr>
              <a:t> as subservient ruler</a:t>
            </a:r>
          </a:p>
          <a:p>
            <a:r>
              <a:rPr lang="en-US" sz="1600" dirty="0">
                <a:solidFill>
                  <a:srgbClr val="FFFFFE"/>
                </a:solidFill>
              </a:rPr>
              <a:t>Became the springboard for the British Empire</a:t>
            </a:r>
          </a:p>
          <a:p>
            <a:endParaRPr lang="en-US" sz="1600" dirty="0">
              <a:solidFill>
                <a:srgbClr val="FFFFF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82A2F-BE39-4CFC-A815-D379E309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16" y="3587191"/>
            <a:ext cx="2201384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62655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974790-8852-4217-8EC5-00AD6F9A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485DA-524A-4260-9FC8-98FAACAF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B58B403-6C75-44AB-AE71-97BF1EB56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012B86A-CF90-40CF-8B77-C382530E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7EB535E-0753-4F7A-8E6A-A6BB3A3A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EA7969D-0525-4972-A406-A3ECCFB9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11A00F7-1251-40DA-95AA-8EB5A776D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034E9C-0B6D-4740-B839-339A3CFE9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BDE6BB-D9F6-4547-A3D5-0410D5686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171098-0659-4752-BCA7-80539A02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9BB0F73-3E8F-4DB3-B047-5C5FAB474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1EC89ED-7CE2-455E-9D3D-4F4F08846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6116FC0-48C5-47DE-BEDD-5D395F751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40BFDCD-3B77-492C-A402-463DDC8C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02FA0AD-30A8-4863-A785-0D72E7D6E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99711A0-AA25-427D-B4CB-45817E61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0D52CC1-593C-4216-A5D3-5839D9F72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782A25F-17DE-4DC0-A536-76DCD24A8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367600B-A73C-4101-8DA7-C76EDDACF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32540E-8D0F-4CC2-8F09-378A28D6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AE46CBD-5B80-44B6-AA1C-75E3684D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C4B1D7D7-5EFC-42D4-A6F3-49D60C39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43C462C-E5B7-4580-8853-16A0D4F34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35421DC-A006-4825-B62F-7DE8D0DE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94FD15-2E33-4234-8160-FF85F03A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AC61C-D659-4E18-B467-D5FE4C4C1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58" y="363421"/>
            <a:ext cx="4005608" cy="286400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9" name="Isosceles Triangle 22">
            <a:extLst>
              <a:ext uri="{FF2B5EF4-FFF2-40B4-BE49-F238E27FC236}">
                <a16:creationId xmlns:a16="http://schemas.microsoft.com/office/drawing/2014/main" id="{6F4A2966-7C28-405D-BB02-5E542A255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8D9839-C203-4964-B486-7C0FFFDE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573D5-F9F2-4BFA-A400-E0F8CE46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Canton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4AAEB-E94A-4614-905C-02646209C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Qing Emperor protected Chinese trade monopoly</a:t>
            </a:r>
          </a:p>
          <a:p>
            <a:r>
              <a:rPr lang="en-US" sz="1600" dirty="0">
                <a:solidFill>
                  <a:srgbClr val="FFFFFE"/>
                </a:solidFill>
              </a:rPr>
              <a:t>17</a:t>
            </a:r>
            <a:r>
              <a:rPr lang="en-US" sz="1600" baseline="30000" dirty="0">
                <a:solidFill>
                  <a:srgbClr val="FFFFFE"/>
                </a:solidFill>
              </a:rPr>
              <a:t>th</a:t>
            </a:r>
            <a:r>
              <a:rPr lang="en-US" sz="1600" dirty="0">
                <a:solidFill>
                  <a:srgbClr val="FFFFFE"/>
                </a:solidFill>
              </a:rPr>
              <a:t>-18</a:t>
            </a:r>
            <a:r>
              <a:rPr lang="en-US" sz="1600" baseline="30000" dirty="0">
                <a:solidFill>
                  <a:srgbClr val="FFFFFE"/>
                </a:solidFill>
              </a:rPr>
              <a:t>th</a:t>
            </a:r>
            <a:r>
              <a:rPr lang="en-US" sz="1600" dirty="0">
                <a:solidFill>
                  <a:srgbClr val="FFFFFE"/>
                </a:solidFill>
              </a:rPr>
              <a:t> century European trade restricted to Canton (now Guangzhou)</a:t>
            </a:r>
          </a:p>
          <a:p>
            <a:r>
              <a:rPr lang="en-US" sz="1600" dirty="0">
                <a:solidFill>
                  <a:srgbClr val="FFFFFE"/>
                </a:solidFill>
              </a:rPr>
              <a:t>All foreign trade passed through state-approved trading houses (Hong)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4637C-22BA-469C-8DBE-B443F0982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801" y="3587191"/>
            <a:ext cx="3953015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34286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9544-6AF0-4DA7-AD6F-A27AECA0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Social, Cultural Changes Wrought by the Exchange 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8FE7-97F4-4142-85EF-6C3EF759D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 dirty="0"/>
              <a:t>Accumulation of merchant capital</a:t>
            </a:r>
          </a:p>
          <a:p>
            <a:r>
              <a:rPr lang="en-US" sz="1800" dirty="0"/>
              <a:t>Supply-driven expansion of internal market</a:t>
            </a:r>
          </a:p>
          <a:p>
            <a:r>
              <a:rPr lang="en-US" sz="1800" dirty="0"/>
              <a:t>Leisure-time, consumerism, and changing European tastes</a:t>
            </a:r>
          </a:p>
          <a:p>
            <a:r>
              <a:rPr lang="en-US" sz="1800" dirty="0"/>
              <a:t>Changes to the social structure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D4815-0782-4B07-BA37-A3E3A7D46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2" r="2" b="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604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C6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6D50C-3948-44F0-8535-159B9983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Portuguese and Spanish Explorations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BED27-368F-4CA4-B628-49E5FD79F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04" r="1" b="1047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013D-BFAF-4B74-A4F6-41C7A40B3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Motivated by crusading spirit of reconquering Iberian Peninsula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Based on technology that was the result of Mediterranean exchange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Initially wanted spices, soon precious metals, ultimately the economic surpluses wrung out of slave labor</a:t>
            </a:r>
          </a:p>
        </p:txBody>
      </p:sp>
    </p:spTree>
    <p:extLst>
      <p:ext uri="{BB962C8B-B14F-4D97-AF65-F5344CB8AC3E}">
        <p14:creationId xmlns:p14="http://schemas.microsoft.com/office/powerpoint/2010/main" val="3171275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3D1A8-2BCD-41AA-B11D-B60047BDC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2" b="9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D353A-C553-49A3-832A-D812A9729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</a:rPr>
              <a:t>The New European Merchant Class</a:t>
            </a:r>
          </a:p>
        </p:txBody>
      </p:sp>
    </p:spTree>
    <p:extLst>
      <p:ext uri="{BB962C8B-B14F-4D97-AF65-F5344CB8AC3E}">
        <p14:creationId xmlns:p14="http://schemas.microsoft.com/office/powerpoint/2010/main" val="889234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BDE1-3960-4916-BB76-BEC2FBBC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/>
              <a:t>Trade and European Decorative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53C6A9-E9B9-422F-9706-848262E99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Chinoiserie</a:t>
            </a:r>
            <a:r>
              <a:rPr lang="en-US" sz="2000" dirty="0"/>
              <a:t> and Rococo styles displayed “exotic” goods acquired from foreign cultures</a:t>
            </a:r>
          </a:p>
          <a:p>
            <a:r>
              <a:rPr lang="en-US" sz="2000" dirty="0"/>
              <a:t>Raw material imports fed carpentry and textiles, expanding supply markets for tables, chairs, cabinets, sheets, beds</a:t>
            </a:r>
          </a:p>
          <a:p>
            <a:r>
              <a:rPr lang="en-US" sz="2000" dirty="0"/>
              <a:t>European aristocratic estate houses became increasingly lavish and gaudy, further incentivizing profitable agriculture</a:t>
            </a:r>
          </a:p>
          <a:p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626F9-2994-4112-A3E2-D5FBBA52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379" y="321734"/>
            <a:ext cx="1849374" cy="273981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9D8BC-E189-4B70-9D8A-D01E05AC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79" y="321734"/>
            <a:ext cx="2089108" cy="2739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31547-945C-443B-825C-FBA6E0AED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347" y="3796452"/>
            <a:ext cx="3683306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74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90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6C52B-66E9-4ABF-A67B-B59BF8512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The Feudal Manor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9980CE-0507-4C3A-B5B5-F9263B13D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4A1ADC-7E30-49DF-8263-93F1C77B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Lord owned the land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Open-field system, tenants would farm collectively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Social relations of production determined by law and custom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Subsistence economies- commodities (production for exchange) had </a:t>
            </a:r>
            <a:r>
              <a:rPr lang="en-US" sz="2000" i="1" dirty="0">
                <a:solidFill>
                  <a:srgbClr val="FFFFFF"/>
                </a:solidFill>
              </a:rPr>
              <a:t>very</a:t>
            </a:r>
            <a:r>
              <a:rPr lang="en-US" sz="2000" dirty="0">
                <a:solidFill>
                  <a:srgbClr val="FFFFFF"/>
                </a:solidFill>
              </a:rPr>
              <a:t> little role in economic life</a:t>
            </a:r>
          </a:p>
        </p:txBody>
      </p:sp>
    </p:spTree>
    <p:extLst>
      <p:ext uri="{BB962C8B-B14F-4D97-AF65-F5344CB8AC3E}">
        <p14:creationId xmlns:p14="http://schemas.microsoft.com/office/powerpoint/2010/main" val="3398384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9BBE-AE72-4F16-BB82-618FD8D3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2800" dirty="0"/>
              <a:t>Commodification of the Land:</a:t>
            </a:r>
            <a:br>
              <a:rPr lang="en-US" sz="2800" dirty="0"/>
            </a:br>
            <a:r>
              <a:rPr lang="en-US" sz="2800" dirty="0"/>
              <a:t>The Enclosure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F7B4C-F849-4973-A484-60916378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18</a:t>
            </a:r>
            <a:r>
              <a:rPr lang="en-US" sz="1800" baseline="30000" dirty="0"/>
              <a:t>th</a:t>
            </a:r>
            <a:r>
              <a:rPr lang="en-US" sz="1800" dirty="0"/>
              <a:t> Century England</a:t>
            </a:r>
          </a:p>
          <a:p>
            <a:r>
              <a:rPr lang="en-US" sz="1800" dirty="0"/>
              <a:t>Big-landowners bought up smaller landowners and/or privatized commons through Parliament</a:t>
            </a:r>
          </a:p>
          <a:p>
            <a:r>
              <a:rPr lang="en-US" sz="1800" dirty="0"/>
              <a:t>Fenced off land</a:t>
            </a:r>
          </a:p>
          <a:p>
            <a:r>
              <a:rPr lang="en-US" sz="1800" dirty="0"/>
              <a:t>New social classes in the countryside:</a:t>
            </a:r>
          </a:p>
          <a:p>
            <a:pPr lvl="1"/>
            <a:r>
              <a:rPr lang="en-US" sz="1400" dirty="0"/>
              <a:t>Capitalist landlord</a:t>
            </a:r>
          </a:p>
          <a:p>
            <a:pPr lvl="1"/>
            <a:r>
              <a:rPr lang="en-US" sz="1400" dirty="0"/>
              <a:t>Aspiring capitalist tenant-farmer</a:t>
            </a:r>
          </a:p>
          <a:p>
            <a:pPr lvl="1"/>
            <a:r>
              <a:rPr lang="en-US" sz="1400" dirty="0"/>
              <a:t>Agricultural wage-laborer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2594B-3E53-4AA5-B0AD-4DD28CBBB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01" r="-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67615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CB4DF-EE0C-4605-855F-7CBF2C336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16999"/>
          <a:stretch/>
        </p:blipFill>
        <p:spPr>
          <a:xfrm>
            <a:off x="0" y="2052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E6DC0-C28F-448B-BE29-0E11F589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112" y="97780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/>
              <a:t>Urbanization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EDB7-BC9F-46A6-A133-351C4889D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112" y="1310468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Redundant agricultural laborers migrated to cities</a:t>
            </a:r>
          </a:p>
          <a:p>
            <a:r>
              <a:rPr lang="en-US" sz="1800" dirty="0"/>
              <a:t>Aristocracy, bureaucracy, and merchant elites topped social hierarchy</a:t>
            </a:r>
          </a:p>
          <a:p>
            <a:r>
              <a:rPr lang="en-US" sz="1800" dirty="0"/>
              <a:t>Artisans, servants, and paupers at the bottom</a:t>
            </a:r>
          </a:p>
          <a:p>
            <a:r>
              <a:rPr lang="en-US" sz="1800" dirty="0"/>
              <a:t>Exchange economy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8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AEB9A-FF7D-4CE6-B6CF-C71459F0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7" r="34735" b="2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4543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65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448B1-2651-4384-A88F-B0731089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Artisan/Craft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938DF-774C-47B9-9CC9-25533702A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8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6D24E-F91F-4472-9BA8-25825F7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Blacksmiths, shoemakers, stonemasons, tailors, weavers, carpenters (joiners)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Guilds protected the industry and regulated hierarchies (master, journeyman, apprentice)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Production for exchange in domestic and Atlantic markets</a:t>
            </a:r>
          </a:p>
        </p:txBody>
      </p:sp>
    </p:spTree>
    <p:extLst>
      <p:ext uri="{BB962C8B-B14F-4D97-AF65-F5344CB8AC3E}">
        <p14:creationId xmlns:p14="http://schemas.microsoft.com/office/powerpoint/2010/main" val="33342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96801-4F5E-4A57-91D2-11C988ACF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9" b="15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9BB5F7-E501-4D69-921C-F7512BE80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>
            <a:normAutofit/>
          </a:bodyPr>
          <a:lstStyle/>
          <a:p>
            <a:pPr algn="r"/>
            <a:r>
              <a:rPr lang="en-US" sz="2200">
                <a:solidFill>
                  <a:srgbClr val="FFFFFF"/>
                </a:solidFill>
              </a:rPr>
              <a:t>Coffeehouses: Sites of Leisure, Socializing, and Intellectual Exchange</a:t>
            </a:r>
          </a:p>
        </p:txBody>
      </p:sp>
    </p:spTree>
    <p:extLst>
      <p:ext uri="{BB962C8B-B14F-4D97-AF65-F5344CB8AC3E}">
        <p14:creationId xmlns:p14="http://schemas.microsoft.com/office/powerpoint/2010/main" val="82044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219D7-D056-4510-B608-417D5C3E8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8" b="6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099D01-563D-45C3-B556-A01FE302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49" y="4704515"/>
            <a:ext cx="3200400" cy="1325563"/>
          </a:xfrm>
          <a:prstGeom prst="rect">
            <a:avLst/>
          </a:prstGeom>
          <a:solidFill>
            <a:srgbClr val="262626"/>
          </a:solidFill>
          <a:ln w="257175" cap="sq" cmpd="sng" algn="ctr">
            <a:solidFill>
              <a:srgbClr val="262626">
                <a:alpha val="60000"/>
              </a:srgbClr>
            </a:solidFill>
            <a:prstDash val="solid"/>
            <a:miter lim="800000"/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400" dirty="0">
                <a:solidFill>
                  <a:schemeClr val="lt1"/>
                </a:solidFill>
              </a:rPr>
              <a:t>Tobacco and Alcohol: Sites of Other Forms of Recreation</a:t>
            </a:r>
          </a:p>
        </p:txBody>
      </p:sp>
    </p:spTree>
    <p:extLst>
      <p:ext uri="{BB962C8B-B14F-4D97-AF65-F5344CB8AC3E}">
        <p14:creationId xmlns:p14="http://schemas.microsoft.com/office/powerpoint/2010/main" val="340822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F3157-1A57-4F01-BA40-53B74C6F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Commerce and Power</a:t>
            </a:r>
          </a:p>
        </p:txBody>
      </p:sp>
    </p:spTree>
    <p:extLst>
      <p:ext uri="{BB962C8B-B14F-4D97-AF65-F5344CB8AC3E}">
        <p14:creationId xmlns:p14="http://schemas.microsoft.com/office/powerpoint/2010/main" val="2534651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5E72C-E318-4B02-BACF-78B0E1A4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British Colonists and Indigenous Americans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4C8EF-34B6-44BD-B0AF-6F2FEC1D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Religious defectors and merchants</a:t>
            </a:r>
          </a:p>
          <a:p>
            <a:r>
              <a:rPr lang="en-US" sz="2400" dirty="0"/>
              <a:t>New England region contained smaller farming tribes, not as much gold</a:t>
            </a:r>
          </a:p>
          <a:p>
            <a:r>
              <a:rPr lang="en-US" sz="2400" dirty="0"/>
              <a:t>16</a:t>
            </a:r>
            <a:r>
              <a:rPr lang="en-US" sz="2400" baseline="30000" dirty="0"/>
              <a:t>th</a:t>
            </a:r>
            <a:r>
              <a:rPr lang="en-US" sz="2400" dirty="0"/>
              <a:t>-17</a:t>
            </a:r>
            <a:r>
              <a:rPr lang="en-US" sz="2400" baseline="30000" dirty="0"/>
              <a:t>th</a:t>
            </a:r>
            <a:r>
              <a:rPr lang="en-US" sz="2400" dirty="0"/>
              <a:t> century marked by diplomacy and religious conversion</a:t>
            </a:r>
          </a:p>
          <a:p>
            <a:r>
              <a:rPr lang="en-US" sz="2400" dirty="0"/>
              <a:t>King Philip’s War (1755-8) marked changing of the tides</a:t>
            </a:r>
          </a:p>
        </p:txBody>
      </p:sp>
      <p:pic>
        <p:nvPicPr>
          <p:cNvPr id="7" name="Picture 6" descr="A group of people riding on the back of a horse drawn carriage&#10;&#10;Description generated with high confidence">
            <a:extLst>
              <a:ext uri="{FF2B5EF4-FFF2-40B4-BE49-F238E27FC236}">
                <a16:creationId xmlns:a16="http://schemas.microsoft.com/office/drawing/2014/main" id="{F9B2EA97-20F0-495B-8346-8DA48C04F9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" r="-3" b="7448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7C7FA7-F0CE-416F-819B-2AD58C813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12137" r="8244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36B1D-0DCB-44ED-8DCF-60A69776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87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CC771-F890-40B9-A0B0-7276F004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British North American Colonies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9E8C7-3956-400A-A18E-D5C09160F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Tobacco Monocrop in Southern Tidewater Region</a:t>
            </a:r>
          </a:p>
          <a:p>
            <a:r>
              <a:rPr lang="en-US" sz="2400" kern="1200" dirty="0">
                <a:latin typeface="+mn-lt"/>
                <a:ea typeface="+mn-ea"/>
                <a:cs typeface="+mn-cs"/>
              </a:rPr>
              <a:t>No</a:t>
            </a:r>
            <a:r>
              <a:rPr lang="en-US" sz="2400" dirty="0"/>
              <a:t>rthern merchant ports became vital to triangular trade</a:t>
            </a:r>
          </a:p>
          <a:p>
            <a:r>
              <a:rPr lang="en-US" sz="2400" kern="1200" dirty="0">
                <a:latin typeface="+mn-lt"/>
                <a:ea typeface="+mn-ea"/>
                <a:cs typeface="+mn-cs"/>
              </a:rPr>
              <a:t>Large East</a:t>
            </a:r>
            <a:r>
              <a:rPr lang="en-US" sz="2400" dirty="0"/>
              <a:t>/West spanning continent led to annihilation rather than enslavement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E637A-B84C-44A4-BF57-DDB972863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3" b="-3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E9D06-6E73-4C59-92BB-CAA2E0982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89" r="13520" b="-2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57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2ABF-7F9F-4043-858C-88F5E3FC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Spanish American Social Hierarchies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94B83-E139-4392-8378-503BF01EB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" r="371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BAB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08DDC-73D6-4093-BA17-5FDC57D9D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 err="1"/>
              <a:t>Peninsulares</a:t>
            </a:r>
            <a:r>
              <a:rPr lang="en-US" sz="2000" dirty="0"/>
              <a:t> v. criollos</a:t>
            </a:r>
          </a:p>
          <a:p>
            <a:r>
              <a:rPr lang="en-US" sz="2000" dirty="0"/>
              <a:t>Racial categories- complicated system through which colonial authorities sustained belief in Spanish racial superiority</a:t>
            </a:r>
          </a:p>
          <a:p>
            <a:r>
              <a:rPr lang="en-US" sz="2000" dirty="0"/>
              <a:t>Primary categories: </a:t>
            </a:r>
            <a:r>
              <a:rPr lang="en-US" sz="2000" dirty="0" err="1"/>
              <a:t>Español</a:t>
            </a:r>
            <a:r>
              <a:rPr lang="en-US" sz="2000" dirty="0"/>
              <a:t>, Indio, Negro</a:t>
            </a:r>
          </a:p>
          <a:p>
            <a:r>
              <a:rPr lang="en-US" sz="2000" dirty="0"/>
              <a:t>Secondary categories: </a:t>
            </a:r>
            <a:r>
              <a:rPr lang="en-US" sz="2000" dirty="0" err="1"/>
              <a:t>Meztizo</a:t>
            </a:r>
            <a:r>
              <a:rPr lang="en-US" sz="2000" dirty="0"/>
              <a:t>, </a:t>
            </a:r>
            <a:r>
              <a:rPr lang="en-US" sz="2000" dirty="0" err="1"/>
              <a:t>Caztizo</a:t>
            </a:r>
            <a:r>
              <a:rPr lang="en-US" sz="2000" dirty="0"/>
              <a:t>, Mulatto, Pardo, Zambo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6011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A0F1F-BA1F-4188-AA4B-16C2BB39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Long-Term Consequences in the Western Hemisphere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7B39AE-4F7B-4662-B4EE-C16F435B0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383403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1880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0754-0544-49C5-92B7-7A192BAE8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 dirty="0"/>
              <a:t>Consequences of the Slave Trade for Africa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B992-8C2D-41B6-BF6D-EB4CCFB06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Europeans traded weapons and textiles for slaves</a:t>
            </a:r>
          </a:p>
          <a:p>
            <a:r>
              <a:rPr lang="en-US" sz="1800" dirty="0"/>
              <a:t>Coastal slave-trading kingdoms became stronger and more centralized</a:t>
            </a:r>
          </a:p>
          <a:p>
            <a:r>
              <a:rPr lang="en-US" sz="1800" dirty="0"/>
              <a:t>Interior depleted of working age populations and politically fractured</a:t>
            </a:r>
          </a:p>
          <a:p>
            <a:endParaRPr lang="en-US" sz="18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FE4C2-0D3E-4B45-8A70-028C9AC70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3" r="-2" b="-2"/>
          <a:stretch/>
        </p:blipFill>
        <p:spPr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A0BA8-ECD8-4961-A711-61704B6F6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9" r="5356" b="1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4E8EB-778E-46B8-B1AC-4F7AF30B8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" r="12620" b="4"/>
          <a:stretch/>
        </p:blipFill>
        <p:spPr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1006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DF16B-70B1-4ABD-A8B2-0A1C02C6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3400"/>
              <a:t>Spanish and Portuguese Colonists and Indigenous Americans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87485-DFE8-48A4-B688-90A51623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Mostly merchants looking for spices, precious metals</a:t>
            </a:r>
          </a:p>
          <a:p>
            <a:r>
              <a:rPr lang="en-US" sz="2400" dirty="0"/>
              <a:t>Spanish Encountered Mayan, Incan, and Aztec Civilizations</a:t>
            </a:r>
          </a:p>
          <a:p>
            <a:r>
              <a:rPr lang="en-US" sz="2400" dirty="0"/>
              <a:t>Narrow East/West landmass facilitated conquest and enslavement</a:t>
            </a:r>
          </a:p>
          <a:p>
            <a:r>
              <a:rPr lang="en-US" sz="2400" dirty="0"/>
              <a:t>Portuguese landed in modern Brazil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B146A-9E35-4B69-9B7F-DB2EFE247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33473-F4C5-4CFE-B755-42C8FC773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17" b="3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1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3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A2553-2C0C-4A95-8927-82B63A4B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66" y="643467"/>
            <a:ext cx="75284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8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AB015-7CB3-4008-89D4-ADF8EA839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1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971A0-17E1-4A6D-BD08-CB782E0C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sz="3400" dirty="0"/>
              <a:t>Precious Metals: </a:t>
            </a:r>
            <a:br>
              <a:rPr lang="en-US" sz="3400" dirty="0"/>
            </a:br>
            <a:r>
              <a:rPr lang="en-US" sz="3400" dirty="0"/>
              <a:t>The Lubricant of Global Commerce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2888C7-60C2-46FB-87FB-DBD1B1C4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Fungible</a:t>
            </a:r>
          </a:p>
          <a:p>
            <a:r>
              <a:rPr lang="en-US" sz="1800" dirty="0"/>
              <a:t>Finite and inherently valuable</a:t>
            </a:r>
          </a:p>
          <a:p>
            <a:r>
              <a:rPr lang="en-US" sz="1800" dirty="0"/>
              <a:t>Increased production inflated prices</a:t>
            </a:r>
          </a:p>
          <a:p>
            <a:r>
              <a:rPr lang="en-US" sz="1800" dirty="0"/>
              <a:t>Rising prices incentivize production for sale</a:t>
            </a:r>
          </a:p>
          <a:p>
            <a:r>
              <a:rPr lang="en-US" sz="1800" dirty="0"/>
              <a:t>More production for sale means more trade</a:t>
            </a:r>
          </a:p>
          <a:p>
            <a:r>
              <a:rPr lang="en-US" sz="1800" dirty="0"/>
              <a:t>More trade facilitates more production for sale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318A7-EEC6-428E-9E41-6DC3F9D90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31" r="-4" b="5776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C0180-F1A6-41FB-8F7F-6005FBB1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0" r="22451" b="-2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6162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1B30C-13FE-455D-8F3D-67F58F55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6BC44D-8F5B-4139-9268-DA02093CBB0F}"/>
              </a:ext>
            </a:extLst>
          </p:cNvPr>
          <p:cNvSpPr/>
          <p:nvPr/>
        </p:nvSpPr>
        <p:spPr>
          <a:xfrm>
            <a:off x="1550504" y="210882"/>
            <a:ext cx="86499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0070C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Global Commerce, 1650-1750</a:t>
            </a:r>
          </a:p>
        </p:txBody>
      </p:sp>
    </p:spTree>
    <p:extLst>
      <p:ext uri="{BB962C8B-B14F-4D97-AF65-F5344CB8AC3E}">
        <p14:creationId xmlns:p14="http://schemas.microsoft.com/office/powerpoint/2010/main" val="478114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819</Words>
  <Application>Microsoft Office PowerPoint</Application>
  <PresentationFormat>Widescreen</PresentationFormat>
  <Paragraphs>114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Commerce, Slavery, and the Origins of the Modern World System</vt:lpstr>
      <vt:lpstr>Goals</vt:lpstr>
      <vt:lpstr>Portuguese and Spanish Explorations</vt:lpstr>
      <vt:lpstr>PowerPoint Presentation</vt:lpstr>
      <vt:lpstr>Spanish and Portuguese Colonists and Indigenous Americans </vt:lpstr>
      <vt:lpstr>PowerPoint Presentation</vt:lpstr>
      <vt:lpstr>PowerPoint Presentation</vt:lpstr>
      <vt:lpstr>Precious Metals:  The Lubricant of Global Commerce</vt:lpstr>
      <vt:lpstr>PowerPoint Presentation</vt:lpstr>
      <vt:lpstr>Coffee-Drinking in the Ottoman Empire</vt:lpstr>
      <vt:lpstr>PowerPoint Presentation</vt:lpstr>
      <vt:lpstr>Coffee and World Commerce</vt:lpstr>
      <vt:lpstr>Arabian Slave Markets</vt:lpstr>
      <vt:lpstr>PowerPoint Presentation</vt:lpstr>
      <vt:lpstr>Sugar and World Commerce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Triangular Trade (the Atlantic System)</vt:lpstr>
      <vt:lpstr>The Middle Passage</vt:lpstr>
      <vt:lpstr>Dutch East India Company</vt:lpstr>
      <vt:lpstr>British East India Company</vt:lpstr>
      <vt:lpstr>Colonization of India</vt:lpstr>
      <vt:lpstr>Colonization of India</vt:lpstr>
      <vt:lpstr>Canton System</vt:lpstr>
      <vt:lpstr>Social, Cultural Changes Wrought by the Exchange Economy</vt:lpstr>
      <vt:lpstr>The New European Merchant Class</vt:lpstr>
      <vt:lpstr>Trade and European Decorative Styles</vt:lpstr>
      <vt:lpstr>The Feudal Manor</vt:lpstr>
      <vt:lpstr>Commodification of the Land: The Enclosure Movement</vt:lpstr>
      <vt:lpstr>Urbanization</vt:lpstr>
      <vt:lpstr>Artisan/Craft Production</vt:lpstr>
      <vt:lpstr>Coffeehouses: Sites of Leisure, Socializing, and Intellectual Exchange</vt:lpstr>
      <vt:lpstr>Tobacco and Alcohol: Sites of Other Forms of Recreation</vt:lpstr>
      <vt:lpstr>Commerce and Power</vt:lpstr>
      <vt:lpstr>British Colonists and Indigenous Americans</vt:lpstr>
      <vt:lpstr>British North American Colonies</vt:lpstr>
      <vt:lpstr>Spanish American Social Hierarchies</vt:lpstr>
      <vt:lpstr>Long-Term Consequences in the Western Hemisphere</vt:lpstr>
      <vt:lpstr>Consequences of the Slave Trade for Africa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Commerce, Slavery, and the Origins of the Modern World System</dc:title>
  <dc:creator>Cody Stephens</dc:creator>
  <cp:lastModifiedBy>Cody Stephens</cp:lastModifiedBy>
  <cp:revision>1</cp:revision>
  <dcterms:created xsi:type="dcterms:W3CDTF">2018-08-07T14:07:50Z</dcterms:created>
  <dcterms:modified xsi:type="dcterms:W3CDTF">2018-08-07T14:09:33Z</dcterms:modified>
</cp:coreProperties>
</file>